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handoutMasterIdLst>
    <p:handoutMasterId r:id="rId51"/>
  </p:handoutMasterIdLst>
  <p:sldIdLst>
    <p:sldId id="349" r:id="rId2"/>
    <p:sldId id="628" r:id="rId3"/>
    <p:sldId id="325" r:id="rId4"/>
    <p:sldId id="445" r:id="rId5"/>
    <p:sldId id="343" r:id="rId6"/>
    <p:sldId id="444" r:id="rId7"/>
    <p:sldId id="548" r:id="rId8"/>
    <p:sldId id="549" r:id="rId9"/>
    <p:sldId id="550" r:id="rId10"/>
    <p:sldId id="551" r:id="rId11"/>
    <p:sldId id="552" r:id="rId12"/>
    <p:sldId id="446" r:id="rId13"/>
    <p:sldId id="553" r:id="rId14"/>
    <p:sldId id="554" r:id="rId15"/>
    <p:sldId id="555" r:id="rId16"/>
    <p:sldId id="556" r:id="rId17"/>
    <p:sldId id="454" r:id="rId18"/>
    <p:sldId id="485" r:id="rId19"/>
    <p:sldId id="557" r:id="rId20"/>
    <p:sldId id="558" r:id="rId21"/>
    <p:sldId id="487" r:id="rId22"/>
    <p:sldId id="559" r:id="rId23"/>
    <p:sldId id="560" r:id="rId24"/>
    <p:sldId id="561" r:id="rId25"/>
    <p:sldId id="481" r:id="rId26"/>
    <p:sldId id="564" r:id="rId27"/>
    <p:sldId id="565" r:id="rId28"/>
    <p:sldId id="566" r:id="rId29"/>
    <p:sldId id="567" r:id="rId30"/>
    <p:sldId id="569" r:id="rId31"/>
    <p:sldId id="568" r:id="rId32"/>
    <p:sldId id="570" r:id="rId33"/>
    <p:sldId id="571" r:id="rId34"/>
    <p:sldId id="572" r:id="rId35"/>
    <p:sldId id="573" r:id="rId36"/>
    <p:sldId id="574" r:id="rId37"/>
    <p:sldId id="575" r:id="rId38"/>
    <p:sldId id="576" r:id="rId39"/>
    <p:sldId id="577" r:id="rId40"/>
    <p:sldId id="579" r:id="rId41"/>
    <p:sldId id="580" r:id="rId42"/>
    <p:sldId id="581" r:id="rId43"/>
    <p:sldId id="582" r:id="rId44"/>
    <p:sldId id="584" r:id="rId45"/>
    <p:sldId id="585" r:id="rId46"/>
    <p:sldId id="586" r:id="rId47"/>
    <p:sldId id="587" r:id="rId48"/>
    <p:sldId id="588" r:id="rId49"/>
    <p:sldId id="589" r:id="rId50"/>
  </p:sldIdLst>
  <p:sldSz cx="12192000" cy="6858000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9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6E117-6612-4899-810F-DA02DEE179EC}" type="datetimeFigureOut">
              <a:rPr lang="nl-NL" smtClean="0"/>
              <a:t>25-10-2019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A5FFD-82E6-4FC9-A528-7D8642EB9B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076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390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1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1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2951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68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94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26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64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5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4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9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3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6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7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5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7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420000">
            <a:off x="925068" y="1156059"/>
            <a:ext cx="9755187" cy="2766528"/>
          </a:xfrm>
        </p:spPr>
        <p:txBody>
          <a:bodyPr/>
          <a:lstStyle/>
          <a:p>
            <a:r>
              <a:rPr lang="nl-NL" dirty="0"/>
              <a:t>Bouwen vanaf de fundering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rot="21420000">
            <a:off x="983061" y="3937458"/>
            <a:ext cx="9755187" cy="550333"/>
          </a:xfrm>
        </p:spPr>
        <p:txBody>
          <a:bodyPr/>
          <a:lstStyle/>
          <a:p>
            <a:r>
              <a:rPr lang="nl-NL" dirty="0"/>
              <a:t>H. Couwenberg &amp; L. van der Burgt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" y="674724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141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Voegen of pointeren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hoek 12"/>
          <p:cNvSpPr/>
          <p:nvPr/>
        </p:nvSpPr>
        <p:spPr>
          <a:xfrm>
            <a:off x="1123934" y="2415632"/>
            <a:ext cx="47688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Verschillende soorten voegen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Voegspijkers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Doorstrijkmortel/pointeren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Nette afwerking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25402" t="36285" r="51855" b="33507"/>
          <a:stretch/>
        </p:blipFill>
        <p:spPr>
          <a:xfrm>
            <a:off x="6252541" y="1962846"/>
            <a:ext cx="4038069" cy="30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4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420000">
            <a:off x="641243" y="1658274"/>
            <a:ext cx="10064526" cy="1716570"/>
          </a:xfrm>
        </p:spPr>
        <p:txBody>
          <a:bodyPr>
            <a:normAutofit/>
          </a:bodyPr>
          <a:lstStyle/>
          <a:p>
            <a:r>
              <a:rPr lang="nl-NL" sz="6600" dirty="0"/>
              <a:t>Werk voorbereiden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" y="674724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76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Schetsen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685801" y="1654066"/>
            <a:ext cx="5942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prstClr val="black"/>
                </a:solidFill>
              </a:rPr>
              <a:t>Waarvoor gebruik je op de bouw het schetsen?</a:t>
            </a:r>
            <a:endParaRPr lang="nl-NL" sz="2400" dirty="0">
              <a:solidFill>
                <a:prstClr val="black"/>
              </a:solidFill>
            </a:endParaRPr>
          </a:p>
        </p:txBody>
      </p:sp>
      <p:pic>
        <p:nvPicPr>
          <p:cNvPr id="5122" name="Picture 2" descr="Afbeeldingsresultaat voor schets bouw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68" y="1654066"/>
            <a:ext cx="4434129" cy="355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/>
          <p:cNvSpPr/>
          <p:nvPr/>
        </p:nvSpPr>
        <p:spPr>
          <a:xfrm>
            <a:off x="685801" y="2806031"/>
            <a:ext cx="5942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prstClr val="black"/>
                </a:solidFill>
              </a:rPr>
              <a:t>Op de bouw gebruik je het schetsen om je collega even snel iets duidelijk te maken.</a:t>
            </a:r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685801" y="4345757"/>
            <a:ext cx="5942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prstClr val="black"/>
                </a:solidFill>
              </a:rPr>
              <a:t>Wat is isometrisch schetsen?</a:t>
            </a:r>
            <a:endParaRPr lang="nl-N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8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Bouwtekening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685801" y="1995288"/>
            <a:ext cx="5942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prstClr val="black"/>
                </a:solidFill>
              </a:rPr>
              <a:t>Waarvoor gebruik je de bouwtekening?</a:t>
            </a:r>
            <a:endParaRPr lang="nl-NL" sz="2400" dirty="0">
              <a:solidFill>
                <a:prstClr val="black"/>
              </a:solidFill>
            </a:endParaRPr>
          </a:p>
        </p:txBody>
      </p:sp>
      <p:pic>
        <p:nvPicPr>
          <p:cNvPr id="7170" name="Picture 2" descr="Afbeeldingsresultaat voor bouwteke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772" y="1837765"/>
            <a:ext cx="4351725" cy="309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685801" y="3001559"/>
            <a:ext cx="5942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prstClr val="black"/>
                </a:solidFill>
              </a:rPr>
              <a:t>De bouwtekening gebruik je voor het uitzetten en maatvoering van de bouw. En om de juiste hoeveelheid materiaal te bestellen.</a:t>
            </a:r>
            <a:endParaRPr lang="nl-N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Bouwtekening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685800" y="1995288"/>
            <a:ext cx="62879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prstClr val="black"/>
                </a:solidFill>
              </a:rPr>
              <a:t>Bouwtekening wordt ook wel bouwvoorbereidingstekening genoemd</a:t>
            </a:r>
            <a:endParaRPr lang="nl-NL" sz="2400" dirty="0">
              <a:solidFill>
                <a:prstClr val="black"/>
              </a:solidFill>
            </a:endParaRPr>
          </a:p>
        </p:txBody>
      </p:sp>
      <p:pic>
        <p:nvPicPr>
          <p:cNvPr id="7170" name="Picture 2" descr="Afbeeldingsresultaat voor bouwteke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772" y="1837765"/>
            <a:ext cx="4351725" cy="309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685800" y="3213594"/>
            <a:ext cx="59424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prstClr val="black"/>
                </a:solidFill>
              </a:rPr>
              <a:t>Op de tekening zie je:</a:t>
            </a:r>
          </a:p>
          <a:p>
            <a:pPr lvl="0"/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984234" y="3659870"/>
            <a:ext cx="28384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Aanzichten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Details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Doorsnedes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Plattegronden</a:t>
            </a:r>
          </a:p>
        </p:txBody>
      </p:sp>
      <p:sp>
        <p:nvSpPr>
          <p:cNvPr id="11" name="Rechthoek 10"/>
          <p:cNvSpPr/>
          <p:nvPr/>
        </p:nvSpPr>
        <p:spPr>
          <a:xfrm>
            <a:off x="3946103" y="3659870"/>
            <a:ext cx="33563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Schaal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Renvooi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Maten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Situatietekening</a:t>
            </a:r>
          </a:p>
        </p:txBody>
      </p:sp>
    </p:spTree>
    <p:extLst>
      <p:ext uri="{BB962C8B-B14F-4D97-AF65-F5344CB8AC3E}">
        <p14:creationId xmlns:p14="http://schemas.microsoft.com/office/powerpoint/2010/main" val="291872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 build="p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Werkplan maken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685801" y="1995288"/>
            <a:ext cx="5942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prstClr val="black"/>
                </a:solidFill>
              </a:rPr>
              <a:t>Waarvoor zal je een werkplan maken?</a:t>
            </a:r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685801" y="2884122"/>
            <a:ext cx="5942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prstClr val="black"/>
                </a:solidFill>
              </a:rPr>
              <a:t>Door een werkplan weet je wat je nodig hebt voor het maken van de bouw. Wanneer heb je het nodig en hoeveel materiaal is er nodig.</a:t>
            </a:r>
            <a:endParaRPr lang="nl-NL" sz="2400" dirty="0">
              <a:solidFill>
                <a:prstClr val="black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68155" t="32292" r="9883" b="38889"/>
          <a:stretch/>
        </p:blipFill>
        <p:spPr>
          <a:xfrm>
            <a:off x="7669538" y="2019088"/>
            <a:ext cx="3655959" cy="269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Werkplan uitwerken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685801" y="2256898"/>
            <a:ext cx="54863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Materiaalstaat maken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Planning maken, wat doe ik wanneer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Prijs bepalen, offerte en begroting</a:t>
            </a:r>
            <a:endParaRPr lang="nl-NL" sz="2400" dirty="0">
              <a:solidFill>
                <a:prstClr val="black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49317" t="41320" r="27940" b="29166"/>
          <a:stretch/>
        </p:blipFill>
        <p:spPr>
          <a:xfrm>
            <a:off x="6394804" y="2021932"/>
            <a:ext cx="4229100" cy="308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3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420000">
            <a:off x="512167" y="1423292"/>
            <a:ext cx="10064526" cy="2766528"/>
          </a:xfrm>
        </p:spPr>
        <p:txBody>
          <a:bodyPr>
            <a:normAutofit/>
          </a:bodyPr>
          <a:lstStyle/>
          <a:p>
            <a:r>
              <a:rPr lang="nl-NL" sz="7200" dirty="0"/>
              <a:t>Gereedschap en materiaal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" y="674724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8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Metselgereedschap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922336" y="4156020"/>
            <a:ext cx="1968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dirty="0">
                <a:solidFill>
                  <a:prstClr val="black"/>
                </a:solidFill>
              </a:rPr>
              <a:t>Metseltroffel</a:t>
            </a:r>
            <a:endParaRPr lang="nl-NL" sz="2000" dirty="0">
              <a:solidFill>
                <a:prstClr val="black"/>
              </a:solidFill>
            </a:endParaRPr>
          </a:p>
        </p:txBody>
      </p:sp>
      <p:sp>
        <p:nvSpPr>
          <p:cNvPr id="8" name="AutoShape 6" descr="Afbeeldingsresultaat voor metseltroff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4" name="Picture 10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3" y="2065497"/>
            <a:ext cx="14954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beeldingsresultaat voor sabel metsel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1932125"/>
            <a:ext cx="2371725" cy="176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beeldingsresultaat voor kapham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38" y="2081395"/>
            <a:ext cx="16129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fbeeldingsresultaat voor voegspijk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810" y="2110832"/>
            <a:ext cx="2265687" cy="151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hoek 15"/>
          <p:cNvSpPr/>
          <p:nvPr/>
        </p:nvSpPr>
        <p:spPr>
          <a:xfrm>
            <a:off x="4319586" y="4156019"/>
            <a:ext cx="1968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dirty="0">
                <a:solidFill>
                  <a:prstClr val="black"/>
                </a:solidFill>
              </a:rPr>
              <a:t>Sabel</a:t>
            </a:r>
            <a:endParaRPr lang="nl-NL" sz="2000" dirty="0">
              <a:solidFill>
                <a:prstClr val="black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6946738" y="4209939"/>
            <a:ext cx="1968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dirty="0">
                <a:solidFill>
                  <a:prstClr val="black"/>
                </a:solidFill>
              </a:rPr>
              <a:t>Kaphamer</a:t>
            </a:r>
            <a:endParaRPr lang="nl-NL" sz="2000" dirty="0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9208402" y="4209940"/>
            <a:ext cx="1968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dirty="0">
                <a:solidFill>
                  <a:prstClr val="black"/>
                </a:solidFill>
              </a:rPr>
              <a:t>Voegspijker</a:t>
            </a:r>
            <a:endParaRPr lang="nl-NL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5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Metselgereedschap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732417" y="4156018"/>
            <a:ext cx="1968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dirty="0">
                <a:solidFill>
                  <a:prstClr val="black"/>
                </a:solidFill>
              </a:rPr>
              <a:t>Metseldraad</a:t>
            </a:r>
            <a:endParaRPr lang="nl-NL" sz="2000" dirty="0">
              <a:solidFill>
                <a:prstClr val="black"/>
              </a:solidFill>
            </a:endParaRPr>
          </a:p>
        </p:txBody>
      </p:sp>
      <p:sp>
        <p:nvSpPr>
          <p:cNvPr id="8" name="AutoShape 6" descr="Afbeeldingsresultaat voor metseltroff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3707778" y="4209939"/>
            <a:ext cx="1968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dirty="0">
                <a:solidFill>
                  <a:prstClr val="black"/>
                </a:solidFill>
              </a:rPr>
              <a:t>Metselklosjes</a:t>
            </a:r>
            <a:endParaRPr lang="nl-NL" sz="2000" dirty="0">
              <a:solidFill>
                <a:prstClr val="black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6683139" y="4209939"/>
            <a:ext cx="1968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dirty="0" err="1">
                <a:solidFill>
                  <a:prstClr val="black"/>
                </a:solidFill>
              </a:rPr>
              <a:t>Klezoorboy</a:t>
            </a:r>
            <a:endParaRPr lang="nl-NL" sz="2000" dirty="0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9242809" y="4203478"/>
            <a:ext cx="1968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dirty="0" err="1">
                <a:solidFill>
                  <a:prstClr val="black"/>
                </a:solidFill>
              </a:rPr>
              <a:t>Isolatiemes</a:t>
            </a:r>
            <a:endParaRPr lang="nl-NL" sz="2000" dirty="0">
              <a:solidFill>
                <a:prstClr val="black"/>
              </a:solidFill>
            </a:endParaRPr>
          </a:p>
        </p:txBody>
      </p:sp>
      <p:pic>
        <p:nvPicPr>
          <p:cNvPr id="2050" name="Picture 2" descr="Afbeeldingsresultaat voor metseldra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5" y="2076792"/>
            <a:ext cx="2171663" cy="16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metselklosj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17" y="2039416"/>
            <a:ext cx="2384425" cy="177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klezoorbo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95" y="2051971"/>
            <a:ext cx="2447896" cy="183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isolatiem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122" y="1933772"/>
            <a:ext cx="1839874" cy="18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42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8C505-332F-4EE9-84F1-82D4D45D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behandelen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5C2ADA-707A-4507-A260-23740BB850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Oriënteren </a:t>
            </a:r>
          </a:p>
          <a:p>
            <a:r>
              <a:rPr lang="nl-NL" dirty="0"/>
              <a:t>Werk voorbereiden</a:t>
            </a:r>
          </a:p>
          <a:p>
            <a:r>
              <a:rPr lang="nl-NL" dirty="0"/>
              <a:t>Gereedschap en materiaal</a:t>
            </a:r>
          </a:p>
          <a:p>
            <a:r>
              <a:rPr lang="nl-NL" dirty="0"/>
              <a:t>Fundering maken</a:t>
            </a:r>
          </a:p>
          <a:p>
            <a:r>
              <a:rPr lang="nl-NL" dirty="0"/>
              <a:t>Profiel en kozijnen stellen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4635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Elektrisch gereedschap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1126117" y="4226367"/>
            <a:ext cx="1968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dirty="0">
                <a:solidFill>
                  <a:prstClr val="black"/>
                </a:solidFill>
              </a:rPr>
              <a:t>Mixer</a:t>
            </a:r>
            <a:endParaRPr lang="nl-NL" sz="2000" dirty="0">
              <a:solidFill>
                <a:prstClr val="black"/>
              </a:solidFill>
            </a:endParaRPr>
          </a:p>
        </p:txBody>
      </p:sp>
      <p:sp>
        <p:nvSpPr>
          <p:cNvPr id="8" name="AutoShape 6" descr="Afbeeldingsresultaat voor metseltroff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4304678" y="4226368"/>
            <a:ext cx="1968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dirty="0">
                <a:solidFill>
                  <a:prstClr val="black"/>
                </a:solidFill>
              </a:rPr>
              <a:t>Betonmolen</a:t>
            </a:r>
            <a:endParaRPr lang="nl-NL" sz="2000" dirty="0">
              <a:solidFill>
                <a:prstClr val="black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8060847" y="4274050"/>
            <a:ext cx="2919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dirty="0">
                <a:solidFill>
                  <a:prstClr val="black"/>
                </a:solidFill>
              </a:rPr>
              <a:t>Steenzaagmachine</a:t>
            </a:r>
            <a:endParaRPr lang="nl-NL" sz="2000" dirty="0">
              <a:solidFill>
                <a:prstClr val="black"/>
              </a:solidFill>
            </a:endParaRPr>
          </a:p>
        </p:txBody>
      </p:sp>
      <p:pic>
        <p:nvPicPr>
          <p:cNvPr id="3074" name="Picture 2" descr="Afbeeldingsresultaat voor Mixer metse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17" y="1837765"/>
            <a:ext cx="2028825" cy="20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Mixer metsel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78" y="1781767"/>
            <a:ext cx="2147607" cy="214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steenzaagmach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847" y="1781767"/>
            <a:ext cx="2075441" cy="207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80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Bekisting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685801" y="2444992"/>
            <a:ext cx="6819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Houten bekisting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Verloren bekisting (</a:t>
            </a:r>
            <a:r>
              <a:rPr lang="nl-NL" sz="2400" dirty="0" err="1">
                <a:solidFill>
                  <a:prstClr val="black"/>
                </a:solidFill>
              </a:rPr>
              <a:t>ps</a:t>
            </a:r>
            <a:r>
              <a:rPr lang="nl-NL" sz="2400" dirty="0">
                <a:solidFill>
                  <a:prstClr val="black"/>
                </a:solidFill>
              </a:rPr>
              <a:t> bekisting)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Systeembekistingen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prstClr val="black"/>
              </a:solidFill>
            </a:endParaRPr>
          </a:p>
        </p:txBody>
      </p:sp>
      <p:pic>
        <p:nvPicPr>
          <p:cNvPr id="4098" name="Picture 2" descr="Afbeeldingsresultaat voor bekis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42" y="1644740"/>
            <a:ext cx="3132151" cy="182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/>
          <a:srcRect l="60640" t="51562" r="17496" b="19444"/>
          <a:stretch/>
        </p:blipFill>
        <p:spPr>
          <a:xfrm>
            <a:off x="8764630" y="1553225"/>
            <a:ext cx="2844800" cy="21209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/>
          <a:srcRect l="59663" t="49827" r="17106" b="19270"/>
          <a:stretch/>
        </p:blipFill>
        <p:spPr>
          <a:xfrm>
            <a:off x="6795523" y="3295723"/>
            <a:ext cx="30226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5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Profielen stellen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Afbeeldingsresultaat voor metseltroff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6" name="Picture 6" descr="Afbeeldingsresultaat voor metselprofiel stel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1837765"/>
            <a:ext cx="585787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48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7067387" cy="1151965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Verschillende soorten stenen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Afbeeldingsresultaat voor metseltroff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146" name="Picture 2" descr="Afbeeldingsresultaat voor verschillende soorten metselsten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4" y="2353246"/>
            <a:ext cx="5419725" cy="231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verschillende soorten kalkzand metselsten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6336" r="4745" b="11019"/>
          <a:stretch/>
        </p:blipFill>
        <p:spPr bwMode="auto">
          <a:xfrm>
            <a:off x="7569199" y="2366424"/>
            <a:ext cx="3009901" cy="230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43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Waterkering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685801" y="2444992"/>
            <a:ext cx="68198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DPC-folie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Lood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EPDM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Lateislabbe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prstClr val="black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/>
          <a:srcRect l="57906" t="34632" r="9687" b="18576"/>
          <a:stretch/>
        </p:blipFill>
        <p:spPr>
          <a:xfrm>
            <a:off x="5386426" y="2069088"/>
            <a:ext cx="4216400" cy="342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0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420000">
            <a:off x="512167" y="1423292"/>
            <a:ext cx="10064526" cy="2766528"/>
          </a:xfrm>
        </p:spPr>
        <p:txBody>
          <a:bodyPr>
            <a:normAutofit/>
          </a:bodyPr>
          <a:lstStyle/>
          <a:p>
            <a:r>
              <a:rPr lang="nl-NL" sz="7200" dirty="0"/>
              <a:t>Fundering maken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" y="674724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3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Fundering op staal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53900" t="44791" r="9696" b="21513"/>
          <a:stretch/>
        </p:blipFill>
        <p:spPr>
          <a:xfrm>
            <a:off x="2425148" y="1837765"/>
            <a:ext cx="6626087" cy="344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63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Doorsnede strokenfundering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53565" t="44973" r="9564" b="21332"/>
          <a:stretch/>
        </p:blipFill>
        <p:spPr>
          <a:xfrm>
            <a:off x="2213112" y="1837765"/>
            <a:ext cx="6851375" cy="352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34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Aanlegbreedte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53870" t="44792" r="9871" b="21875"/>
          <a:stretch/>
        </p:blipFill>
        <p:spPr>
          <a:xfrm>
            <a:off x="2398644" y="1759264"/>
            <a:ext cx="6877878" cy="35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44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Fundering op palen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/>
          <a:srcRect l="53709" t="44791" r="9981" b="22222"/>
          <a:stretch/>
        </p:blipFill>
        <p:spPr>
          <a:xfrm>
            <a:off x="2616200" y="1803662"/>
            <a:ext cx="6986626" cy="35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0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420000">
            <a:off x="641243" y="1658274"/>
            <a:ext cx="10064526" cy="1716570"/>
          </a:xfrm>
        </p:spPr>
        <p:txBody>
          <a:bodyPr>
            <a:normAutofit/>
          </a:bodyPr>
          <a:lstStyle/>
          <a:p>
            <a:r>
              <a:rPr lang="nl-NL" sz="6600" dirty="0"/>
              <a:t>Oriënteren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" y="674724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500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ringbalkbekisting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53806" t="41319" r="9981" b="21007"/>
          <a:stretch/>
        </p:blipFill>
        <p:spPr>
          <a:xfrm>
            <a:off x="2794000" y="1771291"/>
            <a:ext cx="6286500" cy="367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87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err="1"/>
              <a:t>EKObekisting</a:t>
            </a:r>
            <a:endParaRPr lang="nl-NL" sz="4800" dirty="0"/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53513" t="41493" r="9981" b="21180"/>
          <a:stretch/>
        </p:blipFill>
        <p:spPr>
          <a:xfrm>
            <a:off x="2857500" y="1719186"/>
            <a:ext cx="6553200" cy="37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8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PS-bekisting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53611" t="41146" r="9590" b="21354"/>
          <a:stretch/>
        </p:blipFill>
        <p:spPr>
          <a:xfrm>
            <a:off x="2768600" y="1721069"/>
            <a:ext cx="6438900" cy="36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18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420000">
            <a:off x="512167" y="1423292"/>
            <a:ext cx="10064526" cy="2766528"/>
          </a:xfrm>
        </p:spPr>
        <p:txBody>
          <a:bodyPr/>
          <a:lstStyle/>
          <a:p>
            <a:r>
              <a:rPr lang="nl-NL" dirty="0"/>
              <a:t>Profielen en kozijnen stellen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" y="674724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181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Profielen stellen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648131" y="2256898"/>
            <a:ext cx="49231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dirty="0"/>
              <a:t>Wat zijn profielen?</a:t>
            </a:r>
          </a:p>
        </p:txBody>
      </p:sp>
      <p:sp>
        <p:nvSpPr>
          <p:cNvPr id="7" name="Rechthoek 6"/>
          <p:cNvSpPr/>
          <p:nvPr/>
        </p:nvSpPr>
        <p:spPr>
          <a:xfrm>
            <a:off x="648131" y="3587026"/>
            <a:ext cx="72362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dirty="0"/>
              <a:t>Waar zijn de profielen voor?</a:t>
            </a:r>
          </a:p>
        </p:txBody>
      </p:sp>
    </p:spTree>
    <p:extLst>
      <p:ext uri="{BB962C8B-B14F-4D97-AF65-F5344CB8AC3E}">
        <p14:creationId xmlns:p14="http://schemas.microsoft.com/office/powerpoint/2010/main" val="77634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Plek bepalen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648131" y="1927565"/>
            <a:ext cx="10847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/>
              <a:t>Hoe kan ik de plek van de profielen bepalen?</a:t>
            </a:r>
          </a:p>
        </p:txBody>
      </p:sp>
      <p:sp>
        <p:nvSpPr>
          <p:cNvPr id="7" name="Rechthoek 6"/>
          <p:cNvSpPr/>
          <p:nvPr/>
        </p:nvSpPr>
        <p:spPr>
          <a:xfrm>
            <a:off x="648131" y="3127489"/>
            <a:ext cx="7105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/>
              <a:t>Aan de hand van draden te trekken op de afgetekende punten op het bouwraam.</a:t>
            </a:r>
          </a:p>
        </p:txBody>
      </p:sp>
      <p:pic>
        <p:nvPicPr>
          <p:cNvPr id="1026" name="Picture 2" descr="Afbeeldingsresultaat voor bouwraam met drade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36" y="2903972"/>
            <a:ext cx="3594061" cy="220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29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Plek bepalen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648131" y="1927565"/>
            <a:ext cx="10847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/>
              <a:t>Welke stappen volg ik om de plek te bepalen.</a:t>
            </a:r>
          </a:p>
        </p:txBody>
      </p:sp>
      <p:sp>
        <p:nvSpPr>
          <p:cNvPr id="7" name="Rechthoek 6"/>
          <p:cNvSpPr/>
          <p:nvPr/>
        </p:nvSpPr>
        <p:spPr>
          <a:xfrm>
            <a:off x="648129" y="2918792"/>
            <a:ext cx="7424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Maatvoering bouwraam aftekenen</a:t>
            </a:r>
          </a:p>
        </p:txBody>
      </p:sp>
      <p:sp>
        <p:nvSpPr>
          <p:cNvPr id="8" name="Rechthoek 7"/>
          <p:cNvSpPr/>
          <p:nvPr/>
        </p:nvSpPr>
        <p:spPr>
          <a:xfrm>
            <a:off x="648128" y="3565123"/>
            <a:ext cx="7424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prstClr val="black"/>
                </a:solidFill>
              </a:rPr>
              <a:t>Draden spannen</a:t>
            </a:r>
          </a:p>
        </p:txBody>
      </p:sp>
      <p:sp>
        <p:nvSpPr>
          <p:cNvPr id="9" name="Rechthoek 8"/>
          <p:cNvSpPr/>
          <p:nvPr/>
        </p:nvSpPr>
        <p:spPr>
          <a:xfrm>
            <a:off x="648128" y="4211454"/>
            <a:ext cx="8273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prstClr val="black"/>
                </a:solidFill>
              </a:rPr>
              <a:t>Plek naar beneden heen loden</a:t>
            </a:r>
          </a:p>
        </p:txBody>
      </p:sp>
      <p:sp>
        <p:nvSpPr>
          <p:cNvPr id="10" name="Rechthoek 9"/>
          <p:cNvSpPr/>
          <p:nvPr/>
        </p:nvSpPr>
        <p:spPr>
          <a:xfrm>
            <a:off x="648127" y="4857785"/>
            <a:ext cx="8025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prstClr val="black"/>
                </a:solidFill>
              </a:rPr>
              <a:t>Controleren</a:t>
            </a:r>
          </a:p>
        </p:txBody>
      </p:sp>
      <p:pic>
        <p:nvPicPr>
          <p:cNvPr id="2050" name="Picture 2" descr="Afbeeldingsresultaat voor schietlood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3565123"/>
            <a:ext cx="3400970" cy="173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46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Begrippen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648131" y="1927565"/>
            <a:ext cx="10847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/>
              <a:t>Hoe heten de onderdelen bij profielen stellen?</a:t>
            </a:r>
          </a:p>
        </p:txBody>
      </p:sp>
      <p:pic>
        <p:nvPicPr>
          <p:cNvPr id="3076" name="Picture 4" descr="Afbeeldingsresultaat voor te lood stelle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58" y="2973373"/>
            <a:ext cx="4565512" cy="258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te lood stell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610" y="2881932"/>
            <a:ext cx="1945216" cy="25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8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Profielen stellen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685801" y="1818444"/>
            <a:ext cx="10847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/>
              <a:t>Profielen stellen doe je altijd samen, een steller en een helper.</a:t>
            </a:r>
          </a:p>
        </p:txBody>
      </p:sp>
      <p:pic>
        <p:nvPicPr>
          <p:cNvPr id="4102" name="Picture 6" descr="Afbeeldingsresultaat voor schuin profiel stelle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13" y="2621143"/>
            <a:ext cx="26860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4986683" y="295108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nl-NL" sz="3200" dirty="0">
                <a:solidFill>
                  <a:prstClr val="black"/>
                </a:solidFill>
              </a:rPr>
              <a:t>Andere termen zijn:</a:t>
            </a:r>
          </a:p>
        </p:txBody>
      </p:sp>
      <p:sp>
        <p:nvSpPr>
          <p:cNvPr id="11" name="Rechthoek 10"/>
          <p:cNvSpPr/>
          <p:nvPr/>
        </p:nvSpPr>
        <p:spPr>
          <a:xfrm>
            <a:off x="5630007" y="3535863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prstClr val="black"/>
                </a:solidFill>
              </a:rPr>
              <a:t>Halen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prstClr val="black"/>
                </a:solidFill>
              </a:rPr>
              <a:t>Brengen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prstClr val="black"/>
                </a:solidFill>
              </a:rPr>
              <a:t>Zetten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prstClr val="black"/>
                </a:solidFill>
              </a:rPr>
              <a:t>Maken (vast)</a:t>
            </a:r>
          </a:p>
        </p:txBody>
      </p:sp>
    </p:spTree>
    <p:extLst>
      <p:ext uri="{BB962C8B-B14F-4D97-AF65-F5344CB8AC3E}">
        <p14:creationId xmlns:p14="http://schemas.microsoft.com/office/powerpoint/2010/main" val="147429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Bakstenen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685801" y="2374463"/>
            <a:ext cx="33358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/>
              <a:t>Voor het stellen is de maat van de baksteen belangrijk. </a:t>
            </a:r>
          </a:p>
        </p:txBody>
      </p:sp>
      <p:pic>
        <p:nvPicPr>
          <p:cNvPr id="6146" name="Picture 2" descr="Afbeeldingsresultaat voor steenformate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56" y="1569299"/>
            <a:ext cx="3158328" cy="39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waalformaat bakst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11" y="1675625"/>
            <a:ext cx="428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4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Wat leer je in deze module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685801" y="2110832"/>
            <a:ext cx="75540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Je leert hoe je moet stellen voor het metselwerk;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Je leert hoe een muur is opgebouwd;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Je leert wat een fundering is;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Je leert over steigerbouw;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En je leert verdere zaken rondom het metselwerk:</a:t>
            </a:r>
            <a:endParaRPr lang="nl-NL" sz="2400" dirty="0">
              <a:solidFill>
                <a:prstClr val="black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21567" t="58507" r="50918" b="8333"/>
          <a:stretch/>
        </p:blipFill>
        <p:spPr>
          <a:xfrm>
            <a:off x="7513983" y="2349500"/>
            <a:ext cx="35687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8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koppenmaat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fbeeldingsresultaat voor koppenmaat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90"/>
          <a:stretch/>
        </p:blipFill>
        <p:spPr bwMode="auto">
          <a:xfrm>
            <a:off x="475987" y="1943390"/>
            <a:ext cx="6220653" cy="22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koppenmaa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" t="15453" r="463" b="-1154"/>
          <a:stretch/>
        </p:blipFill>
        <p:spPr bwMode="auto">
          <a:xfrm>
            <a:off x="4956203" y="2954694"/>
            <a:ext cx="6126480" cy="23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541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koppenmaat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Afbeeldingsresultaat voor koppenmaat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7" y="2157412"/>
            <a:ext cx="58197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05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Lagenmaat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wienerberger.nl/afbeeldingen/format1920x1280/20160331142709/maatvoering-metselwerk-lagenmaa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03" y="2297207"/>
            <a:ext cx="4358917" cy="277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ienerberger.nl/afbeeldingen/format1920x1280/20160422123721/maatvoering-metselwerk-bepaling-in-de-praktij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514" y="1837765"/>
            <a:ext cx="3705190" cy="235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139543" y="4422902"/>
            <a:ext cx="5580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Neem 10 stenen + 10  voegen.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Dit tel je bij elkaar 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En deel je door 10.</a:t>
            </a:r>
          </a:p>
        </p:txBody>
      </p:sp>
    </p:spTree>
    <p:extLst>
      <p:ext uri="{BB962C8B-B14F-4D97-AF65-F5344CB8AC3E}">
        <p14:creationId xmlns:p14="http://schemas.microsoft.com/office/powerpoint/2010/main" val="1850759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Begrippen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85801" y="2399662"/>
            <a:ext cx="5580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Muuropening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err="1"/>
              <a:t>Muurdam</a:t>
            </a:r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Stootvoeg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Lintvoeg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PBM</a:t>
            </a:r>
          </a:p>
        </p:txBody>
      </p:sp>
      <p:pic>
        <p:nvPicPr>
          <p:cNvPr id="10242" name="Picture 2" descr="Afbeeldingsresultaat voor lintvo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01" y="2573379"/>
            <a:ext cx="5807878" cy="189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87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Kozijnen stellen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648131" y="2256898"/>
            <a:ext cx="85873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/>
              <a:t>Wanneer begin je met het stellen van kozijnen?</a:t>
            </a:r>
          </a:p>
        </p:txBody>
      </p:sp>
      <p:sp>
        <p:nvSpPr>
          <p:cNvPr id="7" name="Rechthoek 6"/>
          <p:cNvSpPr/>
          <p:nvPr/>
        </p:nvSpPr>
        <p:spPr>
          <a:xfrm>
            <a:off x="648131" y="4135666"/>
            <a:ext cx="78276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dirty="0"/>
              <a:t>Waarvoor dienen de kozijnen?</a:t>
            </a:r>
          </a:p>
        </p:txBody>
      </p:sp>
    </p:spTree>
    <p:extLst>
      <p:ext uri="{BB962C8B-B14F-4D97-AF65-F5344CB8AC3E}">
        <p14:creationId xmlns:p14="http://schemas.microsoft.com/office/powerpoint/2010/main" val="12457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Het kozijn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648131" y="1927565"/>
            <a:ext cx="10847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/>
              <a:t>Van welke materialen worden kozijnen gemaakt?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85801" y="2850490"/>
            <a:ext cx="71050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Hout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Kunststof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Staal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Aluminium</a:t>
            </a:r>
          </a:p>
        </p:txBody>
      </p:sp>
      <p:pic>
        <p:nvPicPr>
          <p:cNvPr id="11266" name="Picture 2" descr="Afbeeldingsresultaat voor buitendeurkozij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5" y="2964028"/>
            <a:ext cx="29337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8459270" y="3707275"/>
            <a:ext cx="2526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A: </a:t>
            </a:r>
            <a:r>
              <a:rPr lang="nl-NL" dirty="0" err="1"/>
              <a:t>dorpe</a:t>
            </a:r>
            <a:r>
              <a:rPr lang="nl-NL" dirty="0"/>
              <a:t>[s</a:t>
            </a:r>
          </a:p>
          <a:p>
            <a:endParaRPr lang="nl-NL" dirty="0"/>
          </a:p>
          <a:p>
            <a:r>
              <a:rPr lang="nl-NL" dirty="0"/>
              <a:t>B: stijlen</a:t>
            </a:r>
          </a:p>
        </p:txBody>
      </p:sp>
    </p:spTree>
    <p:extLst>
      <p:ext uri="{BB962C8B-B14F-4D97-AF65-F5344CB8AC3E}">
        <p14:creationId xmlns:p14="http://schemas.microsoft.com/office/powerpoint/2010/main" val="374340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begrippen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648131" y="2256898"/>
            <a:ext cx="71050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Negge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Kantelaaf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Meterpeil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Spouwlat</a:t>
            </a:r>
          </a:p>
        </p:txBody>
      </p:sp>
      <p:pic>
        <p:nvPicPr>
          <p:cNvPr id="12290" name="Picture 2" descr="Afbeeldingsresultaat voor negg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54" y="225689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fbeeldingsresultaat voor kantelaa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83" y="225689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Afbeeldingsresultaat voor afgewerkte betonvlo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99"/>
          <a:stretch/>
        </p:blipFill>
        <p:spPr bwMode="auto">
          <a:xfrm>
            <a:off x="5977670" y="2256898"/>
            <a:ext cx="4002353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Afbeeldingsresultaat voor spouwl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354" y="2256898"/>
            <a:ext cx="5003143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50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Muursoorten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648131" y="2256898"/>
            <a:ext cx="7105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Spouwmuur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Steensmuur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Halfsteensmuur</a:t>
            </a:r>
          </a:p>
        </p:txBody>
      </p:sp>
      <p:pic>
        <p:nvPicPr>
          <p:cNvPr id="13314" name="Picture 2" descr="Afbeeldingsresultaat voor spouwmuur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249" y="1907125"/>
            <a:ext cx="3663682" cy="324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fbeeldingsresultaat voor steensmu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184" y="1907124"/>
            <a:ext cx="4974751" cy="324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Afbeeldingsresultaat voor halfsteensmu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9" y="1907123"/>
            <a:ext cx="5073324" cy="32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6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Binnen en buitenkozijnen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648131" y="1927565"/>
            <a:ext cx="10847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Zo zijn er bijvoorbeeld verschillende binnendeurkozijnen van hout of staal.</a:t>
            </a:r>
          </a:p>
        </p:txBody>
      </p:sp>
      <p:sp>
        <p:nvSpPr>
          <p:cNvPr id="7" name="Rechthoek 6"/>
          <p:cNvSpPr/>
          <p:nvPr/>
        </p:nvSpPr>
        <p:spPr>
          <a:xfrm>
            <a:off x="648131" y="3542821"/>
            <a:ext cx="7105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/>
              <a:t>Inmetselkozijnen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/>
              <a:t>Montagekozijnen</a:t>
            </a:r>
          </a:p>
        </p:txBody>
      </p:sp>
      <p:pic>
        <p:nvPicPr>
          <p:cNvPr id="14338" name="Picture 2" descr="Afbeeldingsresultaat voor inmetselkozij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30" y="2881672"/>
            <a:ext cx="2330183" cy="244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fbeeldingsresultaat voor montagekozijn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007" y="2884735"/>
            <a:ext cx="3254913" cy="244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1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Het stellen van een kozijn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648131" y="2021586"/>
            <a:ext cx="710505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/>
              <a:t>Stelmaat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/>
              <a:t>Hoogtemaat bepalen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/>
              <a:t>Draad spannen op mp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/>
              <a:t>Op hoogte stellen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/>
              <a:t>Te lood stellen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/>
              <a:t>Bevestigen (kozijnanker)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/>
              <a:t>Verwijderen stellatten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</p:txBody>
      </p:sp>
      <p:pic>
        <p:nvPicPr>
          <p:cNvPr id="15362" name="Picture 2" descr="Afbeeldingsresultaat voor stellen van een kozij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324" y="1959248"/>
            <a:ext cx="4415366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40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Opbouw van een woning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357" y="2166706"/>
            <a:ext cx="4758643" cy="3237503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1123935" y="2415632"/>
            <a:ext cx="75540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Heipalen/boorpalen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Fundering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Betonvloer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Muren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Dak</a:t>
            </a:r>
          </a:p>
        </p:txBody>
      </p:sp>
    </p:spTree>
    <p:extLst>
      <p:ext uri="{BB962C8B-B14F-4D97-AF65-F5344CB8AC3E}">
        <p14:creationId xmlns:p14="http://schemas.microsoft.com/office/powerpoint/2010/main" val="8394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Spouwmuur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846795"/>
            <a:ext cx="2930385" cy="349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spouwmu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42" y="1837765"/>
            <a:ext cx="3527425" cy="344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4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Fundering maken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hoek 12"/>
          <p:cNvSpPr/>
          <p:nvPr/>
        </p:nvSpPr>
        <p:spPr>
          <a:xfrm>
            <a:off x="1123935" y="2415632"/>
            <a:ext cx="75540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Heipalen/boorpalen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Bekisting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Wapening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Beton storten</a:t>
            </a:r>
          </a:p>
        </p:txBody>
      </p:sp>
      <p:pic>
        <p:nvPicPr>
          <p:cNvPr id="2050" name="Picture 2" descr="Afbeeldingsresultaat voor fund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607" y="2110832"/>
            <a:ext cx="4169245" cy="312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27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Isolatie aanbrengen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hoek 12"/>
          <p:cNvSpPr/>
          <p:nvPr/>
        </p:nvSpPr>
        <p:spPr>
          <a:xfrm>
            <a:off x="1123935" y="2415632"/>
            <a:ext cx="75540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Warmte/kou en geluid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Verschillende soorten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Tegen </a:t>
            </a:r>
            <a:r>
              <a:rPr lang="nl-NL" sz="2800" dirty="0" err="1">
                <a:solidFill>
                  <a:prstClr val="black"/>
                </a:solidFill>
              </a:rPr>
              <a:t>binnenspouwblad</a:t>
            </a:r>
            <a:endParaRPr lang="nl-NL" sz="2800" dirty="0">
              <a:solidFill>
                <a:prstClr val="black"/>
              </a:solidFill>
            </a:endParaRP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Spouwankers</a:t>
            </a:r>
          </a:p>
        </p:txBody>
      </p:sp>
      <p:pic>
        <p:nvPicPr>
          <p:cNvPr id="3074" name="Picture 2" descr="Afbeeldingsresultaat voor isolatie aanbreng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" t="9098" r="2661" b="4514"/>
          <a:stretch/>
        </p:blipFill>
        <p:spPr bwMode="auto">
          <a:xfrm>
            <a:off x="5764073" y="1723465"/>
            <a:ext cx="5217010" cy="360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52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Metselen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hoek 12"/>
          <p:cNvSpPr/>
          <p:nvPr/>
        </p:nvSpPr>
        <p:spPr>
          <a:xfrm>
            <a:off x="1123935" y="2415632"/>
            <a:ext cx="46401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Verschillende verbanden/patronen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Maatvoering stenen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Latei aanbrengen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Rollagen</a:t>
            </a:r>
          </a:p>
        </p:txBody>
      </p:sp>
      <p:pic>
        <p:nvPicPr>
          <p:cNvPr id="4098" name="Picture 2" descr="Afbeeldingsresultaat voor latei met een rolla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6" y="2429353"/>
            <a:ext cx="6343922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Belangrijke gebeurte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Belangrijke gebeurte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langrijke gebeurte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7413</TotalTime>
  <Words>548</Words>
  <Application>Microsoft Office PowerPoint</Application>
  <PresentationFormat>Breedbeeld</PresentationFormat>
  <Paragraphs>176</Paragraphs>
  <Slides>49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3" baseType="lpstr">
      <vt:lpstr>Arial</vt:lpstr>
      <vt:lpstr>Calibri</vt:lpstr>
      <vt:lpstr>Impact</vt:lpstr>
      <vt:lpstr>Belangrijke gebeurtenis</vt:lpstr>
      <vt:lpstr>Bouwen vanaf de fundering</vt:lpstr>
      <vt:lpstr>Wat gaan we behandelen </vt:lpstr>
      <vt:lpstr>Oriënteren</vt:lpstr>
      <vt:lpstr>Wat leer je in deze module</vt:lpstr>
      <vt:lpstr>Opbouw van een woning</vt:lpstr>
      <vt:lpstr>Spouwmuur</vt:lpstr>
      <vt:lpstr>Fundering maken</vt:lpstr>
      <vt:lpstr>Isolatie aanbrengen</vt:lpstr>
      <vt:lpstr>Metselen</vt:lpstr>
      <vt:lpstr>Voegen of pointeren</vt:lpstr>
      <vt:lpstr>Werk voorbereiden</vt:lpstr>
      <vt:lpstr>Schetsen</vt:lpstr>
      <vt:lpstr>Bouwtekening</vt:lpstr>
      <vt:lpstr>Bouwtekening</vt:lpstr>
      <vt:lpstr>Werkplan maken</vt:lpstr>
      <vt:lpstr>Werkplan uitwerken</vt:lpstr>
      <vt:lpstr>Gereedschap en materiaal</vt:lpstr>
      <vt:lpstr>Metselgereedschap</vt:lpstr>
      <vt:lpstr>Metselgereedschap</vt:lpstr>
      <vt:lpstr>Elektrisch gereedschap</vt:lpstr>
      <vt:lpstr>Bekisting</vt:lpstr>
      <vt:lpstr>Profielen stellen</vt:lpstr>
      <vt:lpstr>Verschillende soorten stenen</vt:lpstr>
      <vt:lpstr>Waterkering</vt:lpstr>
      <vt:lpstr>Fundering maken</vt:lpstr>
      <vt:lpstr>Fundering op staal</vt:lpstr>
      <vt:lpstr>Doorsnede strokenfundering</vt:lpstr>
      <vt:lpstr>Aanlegbreedte</vt:lpstr>
      <vt:lpstr>Fundering op palen</vt:lpstr>
      <vt:lpstr>ringbalkbekisting</vt:lpstr>
      <vt:lpstr>EKObekisting</vt:lpstr>
      <vt:lpstr>PS-bekisting</vt:lpstr>
      <vt:lpstr>Profielen en kozijnen stellen</vt:lpstr>
      <vt:lpstr>Profielen stellen</vt:lpstr>
      <vt:lpstr>Plek bepalen</vt:lpstr>
      <vt:lpstr>Plek bepalen</vt:lpstr>
      <vt:lpstr>Begrippen</vt:lpstr>
      <vt:lpstr>Profielen stellen</vt:lpstr>
      <vt:lpstr>Bakstenen</vt:lpstr>
      <vt:lpstr>koppenmaat</vt:lpstr>
      <vt:lpstr>koppenmaat</vt:lpstr>
      <vt:lpstr>Lagenmaat</vt:lpstr>
      <vt:lpstr>Begrippen</vt:lpstr>
      <vt:lpstr>Kozijnen stellen</vt:lpstr>
      <vt:lpstr>Het kozijn</vt:lpstr>
      <vt:lpstr>begrippen</vt:lpstr>
      <vt:lpstr>Muursoorten</vt:lpstr>
      <vt:lpstr>Binnen en buitenkozijnen</vt:lpstr>
      <vt:lpstr>Het stellen van een kozijn</vt:lpstr>
    </vt:vector>
  </TitlesOfParts>
  <Company>PiusCanisius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Bouwproces en bouwvoorbereiding</dc:title>
  <dc:creator>Damink, S (Simon)</dc:creator>
  <cp:lastModifiedBy>Burgt, LFI (Lex) van der</cp:lastModifiedBy>
  <cp:revision>337</cp:revision>
  <cp:lastPrinted>2018-02-19T07:05:21Z</cp:lastPrinted>
  <dcterms:created xsi:type="dcterms:W3CDTF">2017-09-10T10:58:33Z</dcterms:created>
  <dcterms:modified xsi:type="dcterms:W3CDTF">2019-10-25T09:55:28Z</dcterms:modified>
</cp:coreProperties>
</file>